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59" r:id="rId4"/>
    <p:sldId id="260" r:id="rId5"/>
    <p:sldId id="258" r:id="rId6"/>
    <p:sldId id="257" r:id="rId7"/>
    <p:sldId id="261" r:id="rId8"/>
    <p:sldId id="262"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89" d="100"/>
          <a:sy n="89" d="100"/>
        </p:scale>
        <p:origin x="-20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C3AAEC3-383A-4C75-9B71-ED9EBA2924D5}" type="datetimeFigureOut">
              <a:rPr lang="ru-RU" smtClean="0"/>
              <a:t>03.07.2016</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9409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286704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44675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9E0B97B-5332-42BB-9815-5DF2FF338F92}"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828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7676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C3AAEC3-383A-4C75-9B71-ED9EBA2924D5}" type="datetimeFigureOut">
              <a:rPr lang="ru-RU" smtClean="0"/>
              <a:t>03.07.2016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02469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C3AAEC3-383A-4C75-9B71-ED9EBA2924D5}" type="datetimeFigureOut">
              <a:rPr lang="ru-RU" smtClean="0"/>
              <a:t>03.07.2016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61756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3AAEC3-383A-4C75-9B71-ED9EBA2924D5}" type="datetimeFigureOut">
              <a:rPr lang="ru-RU" smtClean="0"/>
              <a:t>03.07.2016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65299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C3AAEC3-383A-4C75-9B71-ED9EBA2924D5}" type="datetimeFigureOut">
              <a:rPr lang="ru-RU" smtClean="0"/>
              <a:t>03.07.2016</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94601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3AAEC3-383A-4C75-9B71-ED9EBA2924D5}" type="datetimeFigureOut">
              <a:rPr lang="ru-RU" smtClean="0"/>
              <a:t>03.07.2016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102731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C3AAEC3-383A-4C75-9B71-ED9EBA2924D5}" type="datetimeFigureOut">
              <a:rPr lang="ru-RU" smtClean="0"/>
              <a:t>03.07.2016</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0422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240177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3AAEC3-383A-4C75-9B71-ED9EBA2924D5}" type="datetimeFigureOut">
              <a:rPr lang="ru-RU" smtClean="0"/>
              <a:t>03.07.2016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14873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C3AAEC3-383A-4C75-9B71-ED9EBA2924D5}" type="datetimeFigureOut">
              <a:rPr lang="ru-RU" smtClean="0"/>
              <a:t>03.07.2016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65569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AAEC3-383A-4C75-9B71-ED9EBA2924D5}" type="datetimeFigureOut">
              <a:rPr lang="ru-RU" smtClean="0"/>
              <a:t>03.07.2016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306673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292675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3AAEC3-383A-4C75-9B71-ED9EBA2924D5}" type="datetimeFigureOut">
              <a:rPr lang="ru-RU" smtClean="0"/>
              <a:t>03.07.2016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E0B97B-5332-42BB-9815-5DF2FF338F92}" type="slidenum">
              <a:rPr lang="ru-RU" smtClean="0"/>
              <a:t>‹#›</a:t>
            </a:fld>
            <a:endParaRPr lang="ru-RU"/>
          </a:p>
        </p:txBody>
      </p:sp>
    </p:spTree>
    <p:extLst>
      <p:ext uri="{BB962C8B-B14F-4D97-AF65-F5344CB8AC3E}">
        <p14:creationId xmlns:p14="http://schemas.microsoft.com/office/powerpoint/2010/main" val="107331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3AAEC3-383A-4C75-9B71-ED9EBA2924D5}" type="datetimeFigureOut">
              <a:rPr lang="ru-RU" smtClean="0"/>
              <a:t>03.07.2016</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E0B97B-5332-42BB-9815-5DF2FF338F92}" type="slidenum">
              <a:rPr lang="ru-RU" smtClean="0"/>
              <a:t>‹#›</a:t>
            </a:fld>
            <a:endParaRPr lang="ru-RU"/>
          </a:p>
        </p:txBody>
      </p:sp>
    </p:spTree>
    <p:extLst>
      <p:ext uri="{BB962C8B-B14F-4D97-AF65-F5344CB8AC3E}">
        <p14:creationId xmlns:p14="http://schemas.microsoft.com/office/powerpoint/2010/main" val="31144524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nikitozvl.livejournal.com/15141.html" TargetMode="External"/><Relationship Id="rId7" Type="http://schemas.openxmlformats.org/officeDocument/2006/relationships/hyperlink" Target="http://sportfond.net/beach/raznov.phtml" TargetMode="External"/><Relationship Id="rId2" Type="http://schemas.openxmlformats.org/officeDocument/2006/relationships/hyperlink" Target="https://ru.wikipedia.org/wiki/%D0%92%D0%BE%D0%BB%D0%B5%D0%B9%D0%B1%D0%BE%D0%BB" TargetMode="External"/><Relationship Id="rId1" Type="http://schemas.openxmlformats.org/officeDocument/2006/relationships/slideLayout" Target="../slideLayouts/slideLayout4.xml"/><Relationship Id="rId6" Type="http://schemas.openxmlformats.org/officeDocument/2006/relationships/hyperlink" Target="http://volleymsk.ru/main/novie_pravila_2009-2012/" TargetMode="External"/><Relationship Id="rId5" Type="http://schemas.openxmlformats.org/officeDocument/2006/relationships/hyperlink" Target="http://www.dinamo-vgu.ru/sport/pravilnaya_podacha_myacha_v_volleyballe/" TargetMode="External"/><Relationship Id="rId4" Type="http://schemas.openxmlformats.org/officeDocument/2006/relationships/hyperlink" Target="http://vespo.com.ua/interesnye-fakty-o-sporte/samyiy-samyiy-samyiy-voleybo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Волейбол</a:t>
            </a:r>
            <a:endParaRPr lang="ru-RU" dirty="0"/>
          </a:p>
        </p:txBody>
      </p:sp>
      <p:sp>
        <p:nvSpPr>
          <p:cNvPr id="3" name="Подзаголовок 2"/>
          <p:cNvSpPr>
            <a:spLocks noGrp="1"/>
          </p:cNvSpPr>
          <p:nvPr>
            <p:ph type="subTitle" idx="1"/>
          </p:nvPr>
        </p:nvSpPr>
        <p:spPr>
          <a:xfrm>
            <a:off x="10164871" y="5771713"/>
            <a:ext cx="2027129" cy="1086287"/>
          </a:xfrm>
        </p:spPr>
        <p:txBody>
          <a:bodyPr/>
          <a:lstStyle/>
          <a:p>
            <a:pPr algn="ctr"/>
            <a:r>
              <a:rPr lang="ru-RU" b="1" i="1" dirty="0" smtClean="0"/>
              <a:t>Презентация Комаровой Софьи.9В.</a:t>
            </a:r>
            <a:endParaRPr lang="ru-RU" b="1" i="1" dirty="0"/>
          </a:p>
        </p:txBody>
      </p:sp>
    </p:spTree>
    <p:extLst>
      <p:ext uri="{BB962C8B-B14F-4D97-AF65-F5344CB8AC3E}">
        <p14:creationId xmlns:p14="http://schemas.microsoft.com/office/powerpoint/2010/main" val="33553102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Оглавление</a:t>
            </a:r>
            <a:endParaRPr lang="ru-RU" dirty="0"/>
          </a:p>
        </p:txBody>
      </p:sp>
      <p:sp>
        <p:nvSpPr>
          <p:cNvPr id="3" name="Объект 2"/>
          <p:cNvSpPr>
            <a:spLocks noGrp="1"/>
          </p:cNvSpPr>
          <p:nvPr>
            <p:ph idx="1"/>
          </p:nvPr>
        </p:nvSpPr>
        <p:spPr/>
        <p:txBody>
          <a:bodyPr>
            <a:normAutofit/>
          </a:bodyPr>
          <a:lstStyle/>
          <a:p>
            <a:r>
              <a:rPr lang="ru-RU" sz="4000" dirty="0" smtClean="0">
                <a:hlinkClick r:id="rId2" action="ppaction://hlinksldjump"/>
              </a:rPr>
              <a:t>Определение</a:t>
            </a:r>
            <a:endParaRPr lang="ru-RU" sz="4000" dirty="0" smtClean="0"/>
          </a:p>
          <a:p>
            <a:r>
              <a:rPr lang="ru-RU" sz="4000" dirty="0" smtClean="0">
                <a:hlinkClick r:id="rId3" action="ppaction://hlinksldjump"/>
              </a:rPr>
              <a:t>Цель игры</a:t>
            </a:r>
            <a:endParaRPr lang="ru-RU" sz="4000" dirty="0" smtClean="0"/>
          </a:p>
          <a:p>
            <a:r>
              <a:rPr lang="ru-RU" sz="4000" dirty="0" smtClean="0">
                <a:hlinkClick r:id="rId4" action="ppaction://hlinksldjump"/>
              </a:rPr>
              <a:t>Виды</a:t>
            </a:r>
            <a:endParaRPr lang="ru-RU" sz="4000" dirty="0" smtClean="0"/>
          </a:p>
          <a:p>
            <a:r>
              <a:rPr lang="ru-RU" sz="4000" dirty="0" smtClean="0">
                <a:hlinkClick r:id="rId5" action="ppaction://hlinksldjump"/>
              </a:rPr>
              <a:t>Техника игры</a:t>
            </a:r>
            <a:endParaRPr lang="ru-RU" sz="4000" dirty="0" smtClean="0"/>
          </a:p>
          <a:p>
            <a:r>
              <a:rPr lang="ru-RU" sz="4000" dirty="0" smtClean="0">
                <a:hlinkClick r:id="rId6" action="ppaction://hlinksldjump"/>
              </a:rPr>
              <a:t>Подачи мяча</a:t>
            </a:r>
            <a:endParaRPr lang="ru-RU" sz="4000" dirty="0" smtClean="0"/>
          </a:p>
          <a:p>
            <a:r>
              <a:rPr lang="ru-RU" sz="4000" dirty="0" smtClean="0">
                <a:hlinkClick r:id="rId7" action="ppaction://hlinksldjump"/>
              </a:rPr>
              <a:t>Список литературы</a:t>
            </a:r>
            <a:endParaRPr lang="ru-RU" sz="4000" dirty="0"/>
          </a:p>
        </p:txBody>
      </p:sp>
      <p:pic>
        <p:nvPicPr>
          <p:cNvPr id="4" name="Рисунок 3"/>
          <p:cNvPicPr>
            <a:picLocks noChangeAspect="1"/>
          </p:cNvPicPr>
          <p:nvPr/>
        </p:nvPicPr>
        <p:blipFill>
          <a:blip r:embed="rId8"/>
          <a:stretch>
            <a:fillRect/>
          </a:stretch>
        </p:blipFill>
        <p:spPr>
          <a:xfrm>
            <a:off x="7641825" y="3607496"/>
            <a:ext cx="3864375" cy="2857565"/>
          </a:xfrm>
          <a:prstGeom prst="rect">
            <a:avLst/>
          </a:prstGeom>
        </p:spPr>
      </p:pic>
    </p:spTree>
    <p:extLst>
      <p:ext uri="{BB962C8B-B14F-4D97-AF65-F5344CB8AC3E}">
        <p14:creationId xmlns:p14="http://schemas.microsoft.com/office/powerpoint/2010/main" val="650905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3040" y="400833"/>
            <a:ext cx="6433159" cy="826718"/>
          </a:xfrm>
        </p:spPr>
        <p:txBody>
          <a:bodyPr/>
          <a:lstStyle/>
          <a:p>
            <a:r>
              <a:rPr lang="ru-RU" dirty="0" smtClean="0"/>
              <a:t>Определение</a:t>
            </a:r>
            <a:endParaRPr lang="ru-RU" dirty="0"/>
          </a:p>
        </p:txBody>
      </p:sp>
      <p:sp>
        <p:nvSpPr>
          <p:cNvPr id="3" name="Объект 2"/>
          <p:cNvSpPr>
            <a:spLocks noGrp="1"/>
          </p:cNvSpPr>
          <p:nvPr>
            <p:ph sz="half" idx="1"/>
          </p:nvPr>
        </p:nvSpPr>
        <p:spPr>
          <a:xfrm>
            <a:off x="438411" y="1540701"/>
            <a:ext cx="5486399" cy="4822521"/>
          </a:xfrm>
        </p:spPr>
        <p:txBody>
          <a:bodyPr>
            <a:normAutofit fontScale="92500"/>
          </a:bodyPr>
          <a:lstStyle/>
          <a:p>
            <a:r>
              <a:rPr lang="ru-RU" dirty="0"/>
              <a:t>Волейбол (англ. </a:t>
            </a:r>
            <a:r>
              <a:rPr lang="ru-RU" dirty="0" err="1"/>
              <a:t>volleyball</a:t>
            </a:r>
            <a:r>
              <a:rPr lang="ru-RU" dirty="0"/>
              <a:t> от </a:t>
            </a:r>
            <a:r>
              <a:rPr lang="ru-RU" dirty="0" err="1"/>
              <a:t>volley</a:t>
            </a:r>
            <a:r>
              <a:rPr lang="ru-RU" dirty="0"/>
              <a:t> — «удар с лёта» и </a:t>
            </a:r>
            <a:r>
              <a:rPr lang="ru-RU" dirty="0" err="1"/>
              <a:t>ball</a:t>
            </a:r>
            <a:r>
              <a:rPr lang="ru-RU" dirty="0"/>
              <a:t> — «мяч»)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a:t>
            </a:r>
          </a:p>
        </p:txBody>
      </p:sp>
      <p:pic>
        <p:nvPicPr>
          <p:cNvPr id="5" name="Объект 4"/>
          <p:cNvPicPr>
            <a:picLocks noGrp="1" noChangeAspect="1"/>
          </p:cNvPicPr>
          <p:nvPr>
            <p:ph sz="half" idx="2"/>
          </p:nvPr>
        </p:nvPicPr>
        <p:blipFill>
          <a:blip r:embed="rId2"/>
          <a:stretch>
            <a:fillRect/>
          </a:stretch>
        </p:blipFill>
        <p:spPr>
          <a:xfrm>
            <a:off x="6701425" y="1626114"/>
            <a:ext cx="4330352" cy="4737108"/>
          </a:xfrm>
          <a:prstGeom prst="rect">
            <a:avLst/>
          </a:prstGeom>
        </p:spPr>
      </p:pic>
    </p:spTree>
    <p:extLst>
      <p:ext uri="{BB962C8B-B14F-4D97-AF65-F5344CB8AC3E}">
        <p14:creationId xmlns:p14="http://schemas.microsoft.com/office/powerpoint/2010/main" val="3603084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цель игры</a:t>
            </a:r>
            <a:endParaRPr lang="ru-RU" b="1" dirty="0"/>
          </a:p>
        </p:txBody>
      </p:sp>
      <p:pic>
        <p:nvPicPr>
          <p:cNvPr id="5" name="Объект 4"/>
          <p:cNvPicPr>
            <a:picLocks noGrp="1" noChangeAspect="1"/>
          </p:cNvPicPr>
          <p:nvPr>
            <p:ph sz="half" idx="1"/>
          </p:nvPr>
        </p:nvPicPr>
        <p:blipFill>
          <a:blip r:embed="rId2"/>
          <a:stretch>
            <a:fillRect/>
          </a:stretch>
        </p:blipFill>
        <p:spPr>
          <a:xfrm>
            <a:off x="198610" y="2194559"/>
            <a:ext cx="5973590" cy="3366932"/>
          </a:xfrm>
          <a:prstGeom prst="rect">
            <a:avLst/>
          </a:prstGeom>
        </p:spPr>
      </p:pic>
      <p:sp>
        <p:nvSpPr>
          <p:cNvPr id="4" name="Объект 3"/>
          <p:cNvSpPr>
            <a:spLocks noGrp="1"/>
          </p:cNvSpPr>
          <p:nvPr>
            <p:ph sz="half" idx="2"/>
          </p:nvPr>
        </p:nvSpPr>
        <p:spPr/>
        <p:txBody>
          <a:bodyPr>
            <a:noAutofit/>
          </a:bodyPr>
          <a:lstStyle/>
          <a:p>
            <a:r>
              <a:rPr lang="ru-RU" sz="2800" dirty="0"/>
              <a:t>В отличие от многих игровых командных видов спорта, где соперники пытаются забить мяч в ворота, закинуть в кольцо и т.д., в волейболе игроки должны сделать так, чтобы мяч не коснулся их половины площадки – это и делает волейбол уникальной.</a:t>
            </a:r>
          </a:p>
        </p:txBody>
      </p:sp>
    </p:spTree>
    <p:extLst>
      <p:ext uri="{BB962C8B-B14F-4D97-AF65-F5344CB8AC3E}">
        <p14:creationId xmlns:p14="http://schemas.microsoft.com/office/powerpoint/2010/main" val="9442977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61557" y="162838"/>
            <a:ext cx="5736920" cy="864297"/>
          </a:xfrm>
        </p:spPr>
        <p:txBody>
          <a:bodyPr/>
          <a:lstStyle/>
          <a:p>
            <a:pPr algn="r"/>
            <a:r>
              <a:rPr lang="ru-RU" dirty="0" smtClean="0"/>
              <a:t>Виды</a:t>
            </a:r>
            <a:endParaRPr lang="ru-RU" dirty="0"/>
          </a:p>
        </p:txBody>
      </p:sp>
      <p:pic>
        <p:nvPicPr>
          <p:cNvPr id="5" name="Объект 4"/>
          <p:cNvPicPr>
            <a:picLocks noGrp="1" noChangeAspect="1"/>
          </p:cNvPicPr>
          <p:nvPr>
            <p:ph idx="1"/>
          </p:nvPr>
        </p:nvPicPr>
        <p:blipFill>
          <a:blip r:embed="rId2"/>
          <a:stretch>
            <a:fillRect/>
          </a:stretch>
        </p:blipFill>
        <p:spPr>
          <a:xfrm>
            <a:off x="5452691" y="1027135"/>
            <a:ext cx="6244173" cy="5191550"/>
          </a:xfrm>
          <a:prstGeom prst="rect">
            <a:avLst/>
          </a:prstGeom>
        </p:spPr>
      </p:pic>
      <p:sp>
        <p:nvSpPr>
          <p:cNvPr id="4" name="Текст 3"/>
          <p:cNvSpPr>
            <a:spLocks noGrp="1"/>
          </p:cNvSpPr>
          <p:nvPr>
            <p:ph type="body" sz="half" idx="2"/>
          </p:nvPr>
        </p:nvSpPr>
        <p:spPr>
          <a:xfrm>
            <a:off x="551145" y="1027135"/>
            <a:ext cx="4083485" cy="5191550"/>
          </a:xfrm>
        </p:spPr>
        <p:txBody>
          <a:bodyPr>
            <a:noAutofit/>
          </a:bodyPr>
          <a:lstStyle/>
          <a:p>
            <a:r>
              <a:rPr lang="ru-RU" sz="2400" i="1" dirty="0"/>
              <a:t>Существует множество разновидностей волейбола, ответвляющихся от основного вида спорта. Это – мини-волейбол, пляжный волейбол, парковый волейбол, </a:t>
            </a:r>
            <a:r>
              <a:rPr lang="ru-RU" sz="2400" i="1" dirty="0" err="1"/>
              <a:t>кертнбол</a:t>
            </a:r>
            <a:r>
              <a:rPr lang="ru-RU" sz="2400" i="1" dirty="0"/>
              <a:t>, пионербол. В </a:t>
            </a:r>
            <a:r>
              <a:rPr lang="ru-RU" sz="2400" i="1" dirty="0" err="1"/>
              <a:t>кертболе</a:t>
            </a:r>
            <a:r>
              <a:rPr lang="ru-RU" sz="2400" i="1" dirty="0"/>
              <a:t>, в отличие от обычного волейбола, сетка заменяется сплошной тканью, что понижает видимость соперника.</a:t>
            </a:r>
          </a:p>
        </p:txBody>
      </p:sp>
    </p:spTree>
    <p:extLst>
      <p:ext uri="{BB962C8B-B14F-4D97-AF65-F5344CB8AC3E}">
        <p14:creationId xmlns:p14="http://schemas.microsoft.com/office/powerpoint/2010/main" val="1975402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3563" y="166381"/>
            <a:ext cx="8610600" cy="1293028"/>
          </a:xfrm>
        </p:spPr>
        <p:txBody>
          <a:bodyPr/>
          <a:lstStyle/>
          <a:p>
            <a:r>
              <a:rPr lang="ru-RU" b="1" dirty="0" smtClean="0"/>
              <a:t>Техника игры</a:t>
            </a:r>
            <a:endParaRPr lang="ru-RU" b="1" dirty="0"/>
          </a:p>
        </p:txBody>
      </p:sp>
      <p:pic>
        <p:nvPicPr>
          <p:cNvPr id="8" name="Объект 7"/>
          <p:cNvPicPr>
            <a:picLocks noGrp="1" noChangeAspect="1"/>
          </p:cNvPicPr>
          <p:nvPr>
            <p:ph idx="1"/>
          </p:nvPr>
        </p:nvPicPr>
        <p:blipFill>
          <a:blip r:embed="rId2"/>
          <a:stretch>
            <a:fillRect/>
          </a:stretch>
        </p:blipFill>
        <p:spPr>
          <a:xfrm>
            <a:off x="2773603" y="4286485"/>
            <a:ext cx="2020529" cy="1202179"/>
          </a:xfrm>
          <a:prstGeom prst="rect">
            <a:avLst/>
          </a:prstGeom>
        </p:spPr>
      </p:pic>
      <p:sp>
        <p:nvSpPr>
          <p:cNvPr id="4" name="Скругленный прямоугольник 3"/>
          <p:cNvSpPr/>
          <p:nvPr/>
        </p:nvSpPr>
        <p:spPr>
          <a:xfrm>
            <a:off x="1495687" y="1459409"/>
            <a:ext cx="2449749" cy="199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Защита</a:t>
            </a:r>
            <a:endParaRPr lang="ru-RU" dirty="0"/>
          </a:p>
        </p:txBody>
      </p:sp>
      <p:sp>
        <p:nvSpPr>
          <p:cNvPr id="5" name="Скругленный прямоугольник 4"/>
          <p:cNvSpPr/>
          <p:nvPr/>
        </p:nvSpPr>
        <p:spPr>
          <a:xfrm>
            <a:off x="7545365" y="1459409"/>
            <a:ext cx="2567834" cy="1794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Нападение</a:t>
            </a:r>
            <a:endParaRPr lang="ru-RU" dirty="0"/>
          </a:p>
        </p:txBody>
      </p:sp>
      <p:sp>
        <p:nvSpPr>
          <p:cNvPr id="7" name="Прямоугольник 6"/>
          <p:cNvSpPr/>
          <p:nvPr/>
        </p:nvSpPr>
        <p:spPr>
          <a:xfrm>
            <a:off x="593814" y="4296427"/>
            <a:ext cx="1952176" cy="11922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Прием мяча</a:t>
            </a:r>
            <a:endParaRPr lang="ru-RU" dirty="0">
              <a:solidFill>
                <a:schemeClr val="tx1"/>
              </a:solidFill>
            </a:endParaRPr>
          </a:p>
        </p:txBody>
      </p:sp>
      <p:pic>
        <p:nvPicPr>
          <p:cNvPr id="9" name="Рисунок 8"/>
          <p:cNvPicPr>
            <a:picLocks noChangeAspect="1"/>
          </p:cNvPicPr>
          <p:nvPr/>
        </p:nvPicPr>
        <p:blipFill>
          <a:blip r:embed="rId2"/>
          <a:stretch>
            <a:fillRect/>
          </a:stretch>
        </p:blipFill>
        <p:spPr>
          <a:xfrm>
            <a:off x="5844434" y="4114614"/>
            <a:ext cx="1700931" cy="1374050"/>
          </a:xfrm>
          <a:prstGeom prst="rect">
            <a:avLst/>
          </a:prstGeom>
        </p:spPr>
      </p:pic>
      <p:pic>
        <p:nvPicPr>
          <p:cNvPr id="10" name="Рисунок 9"/>
          <p:cNvPicPr>
            <a:picLocks noChangeAspect="1"/>
          </p:cNvPicPr>
          <p:nvPr/>
        </p:nvPicPr>
        <p:blipFill>
          <a:blip r:embed="rId2"/>
          <a:stretch>
            <a:fillRect/>
          </a:stretch>
        </p:blipFill>
        <p:spPr>
          <a:xfrm>
            <a:off x="8038696" y="4104672"/>
            <a:ext cx="1700931" cy="1383991"/>
          </a:xfrm>
          <a:prstGeom prst="rect">
            <a:avLst/>
          </a:prstGeom>
        </p:spPr>
      </p:pic>
      <p:pic>
        <p:nvPicPr>
          <p:cNvPr id="11" name="Рисунок 10"/>
          <p:cNvPicPr>
            <a:picLocks noChangeAspect="1"/>
          </p:cNvPicPr>
          <p:nvPr/>
        </p:nvPicPr>
        <p:blipFill>
          <a:blip r:embed="rId2"/>
          <a:stretch>
            <a:fillRect/>
          </a:stretch>
        </p:blipFill>
        <p:spPr>
          <a:xfrm>
            <a:off x="10113199" y="4104673"/>
            <a:ext cx="1700931" cy="1383990"/>
          </a:xfrm>
          <a:prstGeom prst="rect">
            <a:avLst/>
          </a:prstGeom>
        </p:spPr>
      </p:pic>
      <p:cxnSp>
        <p:nvCxnSpPr>
          <p:cNvPr id="13" name="Прямая соединительная линия 12"/>
          <p:cNvCxnSpPr/>
          <p:nvPr/>
        </p:nvCxnSpPr>
        <p:spPr>
          <a:xfrm>
            <a:off x="2773603" y="3253758"/>
            <a:ext cx="0" cy="529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495687" y="3782860"/>
            <a:ext cx="2288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8" idx="0"/>
          </p:cNvCxnSpPr>
          <p:nvPr/>
        </p:nvCxnSpPr>
        <p:spPr>
          <a:xfrm>
            <a:off x="3783867" y="3782860"/>
            <a:ext cx="1" cy="50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495687" y="3782860"/>
            <a:ext cx="0" cy="513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694899" y="3601047"/>
            <a:ext cx="42687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endCxn id="9" idx="0"/>
          </p:cNvCxnSpPr>
          <p:nvPr/>
        </p:nvCxnSpPr>
        <p:spPr>
          <a:xfrm>
            <a:off x="6694899" y="3601047"/>
            <a:ext cx="1" cy="513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8889161" y="3278214"/>
            <a:ext cx="1" cy="322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endCxn id="11" idx="0"/>
          </p:cNvCxnSpPr>
          <p:nvPr/>
        </p:nvCxnSpPr>
        <p:spPr>
          <a:xfrm>
            <a:off x="10963664" y="3601047"/>
            <a:ext cx="1" cy="50362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28642" y="4737791"/>
            <a:ext cx="710451" cy="369332"/>
          </a:xfrm>
          <a:prstGeom prst="rect">
            <a:avLst/>
          </a:prstGeom>
          <a:noFill/>
        </p:spPr>
        <p:txBody>
          <a:bodyPr wrap="none" rtlCol="0">
            <a:spAutoFit/>
          </a:bodyPr>
          <a:lstStyle/>
          <a:p>
            <a:pPr algn="ctr"/>
            <a:r>
              <a:rPr lang="ru-RU" dirty="0" smtClean="0"/>
              <a:t>Блок</a:t>
            </a:r>
            <a:endParaRPr lang="ru-RU" dirty="0"/>
          </a:p>
        </p:txBody>
      </p:sp>
      <p:sp>
        <p:nvSpPr>
          <p:cNvPr id="35" name="TextBox 34"/>
          <p:cNvSpPr txBox="1"/>
          <p:nvPr/>
        </p:nvSpPr>
        <p:spPr>
          <a:xfrm>
            <a:off x="6155946" y="4593188"/>
            <a:ext cx="1051891" cy="369332"/>
          </a:xfrm>
          <a:prstGeom prst="rect">
            <a:avLst/>
          </a:prstGeom>
          <a:noFill/>
        </p:spPr>
        <p:txBody>
          <a:bodyPr wrap="none" rtlCol="0">
            <a:spAutoFit/>
          </a:bodyPr>
          <a:lstStyle/>
          <a:p>
            <a:r>
              <a:rPr lang="ru-RU" dirty="0" smtClean="0"/>
              <a:t>Подача</a:t>
            </a:r>
            <a:endParaRPr lang="ru-RU" dirty="0"/>
          </a:p>
        </p:txBody>
      </p:sp>
      <p:sp>
        <p:nvSpPr>
          <p:cNvPr id="36" name="TextBox 35"/>
          <p:cNvSpPr txBox="1"/>
          <p:nvPr/>
        </p:nvSpPr>
        <p:spPr>
          <a:xfrm>
            <a:off x="8197332" y="4588217"/>
            <a:ext cx="1359668" cy="369332"/>
          </a:xfrm>
          <a:prstGeom prst="rect">
            <a:avLst/>
          </a:prstGeom>
          <a:noFill/>
        </p:spPr>
        <p:txBody>
          <a:bodyPr wrap="none" rtlCol="0">
            <a:spAutoFit/>
          </a:bodyPr>
          <a:lstStyle/>
          <a:p>
            <a:r>
              <a:rPr lang="ru-RU" dirty="0" smtClean="0"/>
              <a:t>Передача</a:t>
            </a:r>
            <a:endParaRPr lang="ru-RU" dirty="0"/>
          </a:p>
        </p:txBody>
      </p:sp>
      <p:sp>
        <p:nvSpPr>
          <p:cNvPr id="39" name="TextBox 38"/>
          <p:cNvSpPr txBox="1"/>
          <p:nvPr/>
        </p:nvSpPr>
        <p:spPr>
          <a:xfrm>
            <a:off x="10113199" y="4612001"/>
            <a:ext cx="1798890" cy="646331"/>
          </a:xfrm>
          <a:prstGeom prst="rect">
            <a:avLst/>
          </a:prstGeom>
          <a:noFill/>
        </p:spPr>
        <p:txBody>
          <a:bodyPr wrap="none" rtlCol="0">
            <a:spAutoFit/>
          </a:bodyPr>
          <a:lstStyle/>
          <a:p>
            <a:r>
              <a:rPr lang="ru-RU" dirty="0" smtClean="0"/>
              <a:t>Нападающий</a:t>
            </a:r>
          </a:p>
          <a:p>
            <a:pPr algn="ctr"/>
            <a:r>
              <a:rPr lang="ru-RU" dirty="0" smtClean="0"/>
              <a:t>удар</a:t>
            </a:r>
            <a:endParaRPr lang="ru-RU" dirty="0"/>
          </a:p>
        </p:txBody>
      </p:sp>
    </p:spTree>
    <p:extLst>
      <p:ext uri="{BB962C8B-B14F-4D97-AF65-F5344CB8AC3E}">
        <p14:creationId xmlns:p14="http://schemas.microsoft.com/office/powerpoint/2010/main" val="2577455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ppt_x"/>
                                          </p:val>
                                        </p:tav>
                                        <p:tav tm="100000">
                                          <p:val>
                                            <p:strVal val="#ppt_x"/>
                                          </p:val>
                                        </p:tav>
                                      </p:tavLst>
                                    </p:anim>
                                    <p:anim calcmode="lin" valueType="num">
                                      <p:cBhvr additive="base">
                                        <p:cTn id="9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ppt_x"/>
                                          </p:val>
                                        </p:tav>
                                        <p:tav tm="100000">
                                          <p:val>
                                            <p:strVal val="#ppt_x"/>
                                          </p:val>
                                        </p:tav>
                                      </p:tavLst>
                                    </p:anim>
                                    <p:anim calcmode="lin" valueType="num">
                                      <p:cBhvr additive="base">
                                        <p:cTn id="96" dur="500" fill="hold"/>
                                        <p:tgtEl>
                                          <p:spTgt spid="1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4" grpId="0"/>
      <p:bldP spid="35" grpId="0"/>
      <p:bldP spid="36"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Подачи мяча</a:t>
            </a:r>
          </a:p>
        </p:txBody>
      </p:sp>
      <p:pic>
        <p:nvPicPr>
          <p:cNvPr id="10" name="Объект 9"/>
          <p:cNvPicPr>
            <a:picLocks noGrp="1" noChangeAspect="1"/>
          </p:cNvPicPr>
          <p:nvPr>
            <p:ph sz="half" idx="2"/>
          </p:nvPr>
        </p:nvPicPr>
        <p:blipFill>
          <a:blip r:embed="rId2"/>
          <a:stretch>
            <a:fillRect/>
          </a:stretch>
        </p:blipFill>
        <p:spPr>
          <a:xfrm>
            <a:off x="3724952" y="303416"/>
            <a:ext cx="3475948" cy="4476489"/>
          </a:xfrm>
          <a:prstGeom prst="ellipse">
            <a:avLst/>
          </a:prstGeom>
          <a:ln>
            <a:noFill/>
          </a:ln>
          <a:effectLst>
            <a:softEdge rad="112500"/>
          </a:effectLst>
        </p:spPr>
      </p:pic>
      <p:pic>
        <p:nvPicPr>
          <p:cNvPr id="8" name="Рисунок 7"/>
          <p:cNvPicPr>
            <a:picLocks noChangeAspect="1"/>
          </p:cNvPicPr>
          <p:nvPr/>
        </p:nvPicPr>
        <p:blipFill>
          <a:blip r:embed="rId3"/>
          <a:stretch>
            <a:fillRect/>
          </a:stretch>
        </p:blipFill>
        <p:spPr>
          <a:xfrm>
            <a:off x="0" y="2541661"/>
            <a:ext cx="4296364" cy="4373281"/>
          </a:xfrm>
          <a:prstGeom prst="ellipse">
            <a:avLst/>
          </a:prstGeom>
          <a:ln>
            <a:noFill/>
          </a:ln>
          <a:effectLst>
            <a:softEdge rad="112500"/>
          </a:effectLst>
        </p:spPr>
      </p:pic>
      <p:sp>
        <p:nvSpPr>
          <p:cNvPr id="3" name="Текст 2"/>
          <p:cNvSpPr>
            <a:spLocks noGrp="1"/>
          </p:cNvSpPr>
          <p:nvPr>
            <p:ph type="body" idx="1"/>
          </p:nvPr>
        </p:nvSpPr>
        <p:spPr>
          <a:xfrm>
            <a:off x="505506" y="3437908"/>
            <a:ext cx="2897688" cy="2780777"/>
          </a:xfrm>
        </p:spPr>
        <p:txBody>
          <a:bodyPr>
            <a:noAutofit/>
          </a:bodyPr>
          <a:lstStyle/>
          <a:p>
            <a:r>
              <a:rPr lang="ru-RU" sz="4000" dirty="0">
                <a:solidFill>
                  <a:schemeClr val="bg1"/>
                </a:solidFill>
              </a:rPr>
              <a:t>Передача мяча двумя руками сверху </a:t>
            </a:r>
          </a:p>
        </p:txBody>
      </p:sp>
      <p:pic>
        <p:nvPicPr>
          <p:cNvPr id="11" name="Рисунок 10"/>
          <p:cNvPicPr>
            <a:picLocks noChangeAspect="1"/>
          </p:cNvPicPr>
          <p:nvPr/>
        </p:nvPicPr>
        <p:blipFill>
          <a:blip r:embed="rId4"/>
          <a:stretch>
            <a:fillRect/>
          </a:stretch>
        </p:blipFill>
        <p:spPr>
          <a:xfrm>
            <a:off x="6864972" y="3273979"/>
            <a:ext cx="4849792" cy="3640963"/>
          </a:xfrm>
          <a:prstGeom prst="ellipse">
            <a:avLst/>
          </a:prstGeom>
          <a:ln>
            <a:noFill/>
          </a:ln>
          <a:effectLst>
            <a:softEdge rad="112500"/>
          </a:effectLst>
        </p:spPr>
      </p:pic>
      <p:sp>
        <p:nvSpPr>
          <p:cNvPr id="5" name="Текст 4"/>
          <p:cNvSpPr>
            <a:spLocks noGrp="1"/>
          </p:cNvSpPr>
          <p:nvPr>
            <p:ph type="body" sz="quarter" idx="3"/>
          </p:nvPr>
        </p:nvSpPr>
        <p:spPr>
          <a:xfrm>
            <a:off x="4296364" y="1224093"/>
            <a:ext cx="2362220" cy="1900825"/>
          </a:xfrm>
        </p:spPr>
        <p:txBody>
          <a:bodyPr>
            <a:normAutofit fontScale="92500"/>
          </a:bodyPr>
          <a:lstStyle/>
          <a:p>
            <a:pPr algn="ctr"/>
            <a:r>
              <a:rPr lang="ru-RU" sz="4000" dirty="0">
                <a:solidFill>
                  <a:schemeClr val="bg1"/>
                </a:solidFill>
              </a:rPr>
              <a:t> ПОДА</a:t>
            </a:r>
            <a:r>
              <a:rPr lang="ru-RU" sz="3600" dirty="0">
                <a:solidFill>
                  <a:schemeClr val="bg1"/>
                </a:solidFill>
              </a:rPr>
              <a:t>Ч</a:t>
            </a:r>
            <a:r>
              <a:rPr lang="ru-RU" sz="4000" dirty="0">
                <a:solidFill>
                  <a:schemeClr val="bg1"/>
                </a:solidFill>
              </a:rPr>
              <a:t>А В ПРЫЖКЕ</a:t>
            </a:r>
          </a:p>
        </p:txBody>
      </p:sp>
      <p:sp>
        <p:nvSpPr>
          <p:cNvPr id="6" name="Объект 5"/>
          <p:cNvSpPr>
            <a:spLocks noGrp="1"/>
          </p:cNvSpPr>
          <p:nvPr>
            <p:ph sz="quarter" idx="4"/>
          </p:nvPr>
        </p:nvSpPr>
        <p:spPr>
          <a:xfrm>
            <a:off x="7200900" y="4425769"/>
            <a:ext cx="4305300" cy="1792916"/>
          </a:xfrm>
        </p:spPr>
        <p:txBody>
          <a:bodyPr>
            <a:normAutofit/>
          </a:bodyPr>
          <a:lstStyle/>
          <a:p>
            <a:pPr marL="0" indent="0" algn="ctr">
              <a:buNone/>
            </a:pPr>
            <a:r>
              <a:rPr lang="ru-RU" sz="4000" dirty="0">
                <a:solidFill>
                  <a:schemeClr val="bg1"/>
                </a:solidFill>
              </a:rPr>
              <a:t>Планирующая </a:t>
            </a:r>
          </a:p>
        </p:txBody>
      </p:sp>
    </p:spTree>
    <p:extLst>
      <p:ext uri="{BB962C8B-B14F-4D97-AF65-F5344CB8AC3E}">
        <p14:creationId xmlns:p14="http://schemas.microsoft.com/office/powerpoint/2010/main" val="24513798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Объект 2"/>
          <p:cNvSpPr>
            <a:spLocks noGrp="1"/>
          </p:cNvSpPr>
          <p:nvPr>
            <p:ph sz="half" idx="1"/>
          </p:nvPr>
        </p:nvSpPr>
        <p:spPr/>
        <p:txBody>
          <a:bodyPr/>
          <a:lstStyle/>
          <a:p>
            <a:r>
              <a:rPr lang="en-US" dirty="0">
                <a:hlinkClick r:id="rId2"/>
              </a:rPr>
              <a:t>https://ru.wikipedia.org/wiki/%</a:t>
            </a:r>
            <a:r>
              <a:rPr lang="en-US" dirty="0" smtClean="0">
                <a:hlinkClick r:id="rId2"/>
              </a:rPr>
              <a:t>D0%92%D0%BE%D0%BB%D0%B5%D0%B9%D0%B1%D0%BE%D0%BB</a:t>
            </a:r>
            <a:endParaRPr lang="ru-RU" dirty="0" smtClean="0"/>
          </a:p>
          <a:p>
            <a:r>
              <a:rPr lang="en-US" dirty="0">
                <a:hlinkClick r:id="rId3"/>
              </a:rPr>
              <a:t>http://</a:t>
            </a:r>
            <a:r>
              <a:rPr lang="en-US" dirty="0" smtClean="0">
                <a:hlinkClick r:id="rId3"/>
              </a:rPr>
              <a:t>nikitozvl.livejournal.com/15141.html</a:t>
            </a:r>
            <a:endParaRPr lang="ru-RU" dirty="0" smtClean="0"/>
          </a:p>
          <a:p>
            <a:r>
              <a:rPr lang="en-US" dirty="0">
                <a:hlinkClick r:id="rId4"/>
              </a:rPr>
              <a:t>http://vespo.com.ua/interesnye-fakty-o-sporte/samyiy-samyiy-samyiy-voleybol</a:t>
            </a:r>
            <a:r>
              <a:rPr lang="en-US" dirty="0" smtClean="0">
                <a:hlinkClick r:id="rId4"/>
              </a:rPr>
              <a:t>/</a:t>
            </a:r>
            <a:endParaRPr lang="ru-RU" dirty="0" smtClean="0"/>
          </a:p>
          <a:p>
            <a:endParaRPr lang="ru-RU" dirty="0"/>
          </a:p>
        </p:txBody>
      </p:sp>
      <p:sp>
        <p:nvSpPr>
          <p:cNvPr id="4" name="Объект 3"/>
          <p:cNvSpPr>
            <a:spLocks noGrp="1"/>
          </p:cNvSpPr>
          <p:nvPr>
            <p:ph sz="half" idx="2"/>
          </p:nvPr>
        </p:nvSpPr>
        <p:spPr/>
        <p:txBody>
          <a:bodyPr/>
          <a:lstStyle/>
          <a:p>
            <a:r>
              <a:rPr lang="en-US" dirty="0">
                <a:hlinkClick r:id="rId5"/>
              </a:rPr>
              <a:t>http://www.dinamo-vgu.ru/sport/pravilnaya_podacha_myacha_v_volleyballe</a:t>
            </a:r>
            <a:r>
              <a:rPr lang="en-US" dirty="0" smtClean="0">
                <a:hlinkClick r:id="rId5"/>
              </a:rPr>
              <a:t>/</a:t>
            </a:r>
            <a:endParaRPr lang="ru-RU" dirty="0" smtClean="0"/>
          </a:p>
          <a:p>
            <a:r>
              <a:rPr lang="en-US" dirty="0">
                <a:hlinkClick r:id="rId6"/>
              </a:rPr>
              <a:t>http://volleymsk.ru/main/novie_pravila_2009-2012</a:t>
            </a:r>
            <a:r>
              <a:rPr lang="en-US" dirty="0" smtClean="0">
                <a:hlinkClick r:id="rId6"/>
              </a:rPr>
              <a:t>/</a:t>
            </a:r>
            <a:endParaRPr lang="ru-RU" dirty="0" smtClean="0"/>
          </a:p>
          <a:p>
            <a:r>
              <a:rPr lang="en-US" dirty="0">
                <a:hlinkClick r:id="rId7"/>
              </a:rPr>
              <a:t>http://</a:t>
            </a:r>
            <a:r>
              <a:rPr lang="en-US" dirty="0" smtClean="0">
                <a:hlinkClick r:id="rId7"/>
              </a:rPr>
              <a:t>sportfond.net/beach/raznov.phtml</a:t>
            </a:r>
            <a:endParaRPr lang="ru-RU" dirty="0" smtClean="0"/>
          </a:p>
          <a:p>
            <a:endParaRPr lang="ru-RU" dirty="0"/>
          </a:p>
        </p:txBody>
      </p:sp>
    </p:spTree>
    <p:extLst>
      <p:ext uri="{BB962C8B-B14F-4D97-AF65-F5344CB8AC3E}">
        <p14:creationId xmlns:p14="http://schemas.microsoft.com/office/powerpoint/2010/main" val="28069218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77" y="764373"/>
            <a:ext cx="11180523" cy="5323276"/>
          </a:xfrm>
        </p:spPr>
        <p:txBody>
          <a:bodyPr>
            <a:normAutofit/>
          </a:bodyPr>
          <a:lstStyle/>
          <a:p>
            <a:pPr algn="ctr"/>
            <a:r>
              <a:rPr lang="ru-RU" sz="9600" dirty="0" smtClean="0">
                <a:solidFill>
                  <a:schemeClr val="accent1"/>
                </a:solidFill>
              </a:rPr>
              <a:t>Спасибо за внимание!</a:t>
            </a:r>
            <a:endParaRPr lang="ru-RU" sz="9600" dirty="0">
              <a:solidFill>
                <a:schemeClr val="accent1"/>
              </a:solidFill>
            </a:endParaRPr>
          </a:p>
        </p:txBody>
      </p:sp>
      <p:sp>
        <p:nvSpPr>
          <p:cNvPr id="3" name="Объект 2"/>
          <p:cNvSpPr>
            <a:spLocks noGrp="1"/>
          </p:cNvSpPr>
          <p:nvPr>
            <p:ph sz="half" idx="1"/>
          </p:nvPr>
        </p:nvSpPr>
        <p:spPr>
          <a:xfrm>
            <a:off x="5285984" y="5987441"/>
            <a:ext cx="733816" cy="231243"/>
          </a:xfrm>
        </p:spPr>
        <p:txBody>
          <a:bodyPr>
            <a:normAutofit fontScale="55000" lnSpcReduction="20000"/>
          </a:bodyPr>
          <a:lstStyle/>
          <a:p>
            <a:endParaRPr lang="ru-RU" dirty="0"/>
          </a:p>
        </p:txBody>
      </p:sp>
      <p:sp>
        <p:nvSpPr>
          <p:cNvPr id="4" name="Объект 3"/>
          <p:cNvSpPr>
            <a:spLocks noGrp="1"/>
          </p:cNvSpPr>
          <p:nvPr>
            <p:ph sz="half" idx="2"/>
          </p:nvPr>
        </p:nvSpPr>
        <p:spPr>
          <a:xfrm>
            <a:off x="8968636" y="5511452"/>
            <a:ext cx="2537564" cy="707232"/>
          </a:xfrm>
        </p:spPr>
        <p:txBody>
          <a:bodyPr>
            <a:normAutofit fontScale="55000" lnSpcReduction="20000"/>
          </a:bodyPr>
          <a:lstStyle/>
          <a:p>
            <a:endParaRPr lang="ru-RU" dirty="0"/>
          </a:p>
        </p:txBody>
      </p:sp>
    </p:spTree>
    <p:extLst>
      <p:ext uri="{BB962C8B-B14F-4D97-AF65-F5344CB8AC3E}">
        <p14:creationId xmlns:p14="http://schemas.microsoft.com/office/powerpoint/2010/main" val="2122431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След самолета</Template>
  <TotalTime>191</TotalTime>
  <Words>251</Words>
  <Application>Microsoft Office PowerPoint</Application>
  <PresentationFormat>Произвольный</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След самолета</vt:lpstr>
      <vt:lpstr>Волейбол</vt:lpstr>
      <vt:lpstr>Оглавление</vt:lpstr>
      <vt:lpstr>Определение</vt:lpstr>
      <vt:lpstr>цель игры</vt:lpstr>
      <vt:lpstr>Виды</vt:lpstr>
      <vt:lpstr>Техника игры</vt:lpstr>
      <vt:lpstr>Подачи мяча</vt:lpstr>
      <vt:lpstr>Список литературы</vt:lpstr>
      <vt:lpstr>Спасибо за внимание!</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Волейбол</dc:title>
  <dc:creator>Софья Комарова</dc:creator>
  <cp:lastModifiedBy>марина</cp:lastModifiedBy>
  <cp:revision>12</cp:revision>
  <dcterms:created xsi:type="dcterms:W3CDTF">2016-05-05T15:41:01Z</dcterms:created>
  <dcterms:modified xsi:type="dcterms:W3CDTF">2016-07-03T19:08:55Z</dcterms:modified>
</cp:coreProperties>
</file>