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8" r:id="rId3"/>
    <p:sldId id="269" r:id="rId4"/>
    <p:sldId id="257" r:id="rId5"/>
    <p:sldId id="259" r:id="rId6"/>
    <p:sldId id="261" r:id="rId7"/>
    <p:sldId id="265" r:id="rId8"/>
    <p:sldId id="263" r:id="rId9"/>
    <p:sldId id="266" r:id="rId10"/>
    <p:sldId id="271" r:id="rId11"/>
    <p:sldId id="262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FF"/>
    <a:srgbClr val="FF33CC"/>
    <a:srgbClr val="FF33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CDD8E1-9D12-4A73-83E1-EA3571DAEB1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0AB242-7EB1-4587-AD11-E754AA28CD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+mj-lt"/>
              </a:rPr>
              <a:t>Современные образовательные технологии на уроках физической          </a:t>
            </a:r>
          </a:p>
          <a:p>
            <a:pPr algn="ctr"/>
            <a:r>
              <a:rPr lang="ru-RU" sz="4400" b="1" dirty="0">
                <a:latin typeface="+mj-lt"/>
              </a:rPr>
              <a:t> </a:t>
            </a:r>
            <a:r>
              <a:rPr lang="ru-RU" sz="4400" b="1" dirty="0" smtClean="0">
                <a:latin typeface="+mj-lt"/>
              </a:rPr>
              <a:t>                             </a:t>
            </a:r>
            <a:r>
              <a:rPr lang="ru-RU" sz="4400" b="1" dirty="0" smtClean="0">
                <a:latin typeface="+mj-lt"/>
              </a:rPr>
              <a:t>культуры.</a:t>
            </a:r>
            <a:endParaRPr lang="ru-RU" sz="4400" b="1" dirty="0">
              <a:latin typeface="+mj-lt"/>
            </a:endParaRPr>
          </a:p>
        </p:txBody>
      </p:sp>
      <p:pic>
        <p:nvPicPr>
          <p:cNvPr id="5" name="Picture 3" descr="C:\Users\марина\Desktop\prezentacija_microsoft_powerpoint_burn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2410"/>
            <a:ext cx="53890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23446" y="4930090"/>
            <a:ext cx="3647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Учитель физической культуры </a:t>
            </a:r>
            <a:r>
              <a:rPr lang="ru-RU" sz="2400" dirty="0" err="1" smtClean="0"/>
              <a:t>Щелкунова</a:t>
            </a:r>
            <a:r>
              <a:rPr lang="ru-RU" sz="2400" dirty="0" smtClean="0"/>
              <a:t> Марина Павловна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ГБОУ Школа 1947 город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9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904" y="31150"/>
            <a:ext cx="4262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Book Antiqua" panose="02040602050305030304" pitchFamily="18" charset="0"/>
              </a:rPr>
              <a:t>Игровая технология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780" y="476672"/>
            <a:ext cx="87947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 Игровая технология </a:t>
            </a:r>
            <a:r>
              <a:rPr lang="ru-RU" dirty="0" smtClean="0">
                <a:solidFill>
                  <a:schemeClr val="tx1"/>
                </a:solidFill>
              </a:rPr>
              <a:t>является уникальной формой обучения, которая позволяет сделать обычный урок интересным и увлекательным, она</a:t>
            </a:r>
            <a:r>
              <a:rPr lang="ru-RU" i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строится как целостное образование, охватывающее определенную часть учебного процесса  объединенную общим содержанием, сюжетом. Понятие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«игровые педагогические технологии» включает в себя достаточно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обширную группу методов и приёмов организации педагогического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процесса в форме различных игр.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Игровая деятельность используется в следующих случаях: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в качестве самостоятельных технологий для освоения </a:t>
            </a:r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понятия темы и даже раздела;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как элементы более обширной технологии;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в качестве урока или его части;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как технология внеклассной работы.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  организации и проведения игры необходимо придерживаться следующих правил: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Простота и доступность правил.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Каждый ребенок должен быть активным участником игры.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Исключить малейшую возможность риска, угрозы здоровью детей.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Безопасность используемого инвентаря.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Игра не должна унижать достоинства играющих.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 проведении нескольких игр следует учитывать принцип: от трудного к легкому, от сложного, к простому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3" descr="C:\Users\марина\Desktop\imgonline-com-ua-mirrorplcrxkWprxAq_burned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268760"/>
            <a:ext cx="2808312" cy="30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343" y="17542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ook Antiqua" panose="02040602050305030304" pitchFamily="18" charset="0"/>
              </a:rPr>
              <a:t>Технология уровневой дифференциации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359" y="764704"/>
            <a:ext cx="8424936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Технология дифференцированного обучения</a:t>
            </a:r>
            <a:r>
              <a:rPr lang="ru-RU" b="1" i="1" dirty="0" smtClean="0"/>
              <a:t> </a:t>
            </a:r>
            <a:r>
              <a:rPr lang="ru-RU" dirty="0" smtClean="0"/>
              <a:t>представляет собой совокупность организационных решений, средств и методов дифференцированного обучения, охватывающих определенную часть учебного процесса.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Различают дифференциацию:</a:t>
            </a:r>
          </a:p>
          <a:p>
            <a:endParaRPr lang="ru-RU" sz="105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  </a:t>
            </a:r>
            <a:r>
              <a:rPr lang="ru-RU" sz="2000" b="1" i="1" dirty="0" smtClean="0">
                <a:solidFill>
                  <a:schemeClr val="tx1"/>
                </a:solidFill>
              </a:rPr>
              <a:t>по возрастному составу </a:t>
            </a:r>
            <a:r>
              <a:rPr lang="ru-RU" sz="1600" dirty="0" smtClean="0">
                <a:solidFill>
                  <a:schemeClr val="tx1"/>
                </a:solidFill>
              </a:rPr>
              <a:t>(школьные классы, возрастные параллели, разновозрастные группы);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000" b="1" i="1" dirty="0" smtClean="0">
                <a:solidFill>
                  <a:schemeClr val="tx1"/>
                </a:solidFill>
              </a:rPr>
              <a:t>по полу </a:t>
            </a:r>
            <a:r>
              <a:rPr lang="ru-RU" sz="1600" dirty="0" smtClean="0">
                <a:solidFill>
                  <a:schemeClr val="tx1"/>
                </a:solidFill>
              </a:rPr>
              <a:t>(мужские, женские, смешанные классы, команды, школы);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  </a:t>
            </a:r>
            <a:r>
              <a:rPr lang="ru-RU" sz="2000" b="1" i="1" dirty="0" smtClean="0">
                <a:solidFill>
                  <a:schemeClr val="tx1"/>
                </a:solidFill>
              </a:rPr>
              <a:t>по области интересов </a:t>
            </a:r>
            <a:r>
              <a:rPr lang="ru-RU" sz="1600" dirty="0" smtClean="0">
                <a:solidFill>
                  <a:schemeClr val="tx1"/>
                </a:solidFill>
              </a:rPr>
              <a:t>(гуманитарные, физико-математические,  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биолого- химические и другие группы, направления, отделения, школы);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  </a:t>
            </a:r>
            <a:r>
              <a:rPr lang="ru-RU" sz="2000" b="1" i="1" dirty="0" smtClean="0">
                <a:solidFill>
                  <a:schemeClr val="tx1"/>
                </a:solidFill>
              </a:rPr>
              <a:t>по уровню умственного развития </a:t>
            </a:r>
            <a:r>
              <a:rPr lang="ru-RU" sz="1600" dirty="0" smtClean="0">
                <a:solidFill>
                  <a:schemeClr val="tx1"/>
                </a:solidFill>
              </a:rPr>
              <a:t>(уровню достижений);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  </a:t>
            </a:r>
            <a:r>
              <a:rPr lang="ru-RU" sz="2000" b="1" i="1" dirty="0" smtClean="0">
                <a:solidFill>
                  <a:schemeClr val="tx1"/>
                </a:solidFill>
              </a:rPr>
              <a:t>по личностно-психологическим типам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(типу мышления, акцентуации характера, темпераменту и др.);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2000" b="1" i="1" dirty="0" smtClean="0">
                <a:solidFill>
                  <a:schemeClr val="tx1"/>
                </a:solidFill>
              </a:rPr>
              <a:t>по уровню здоровья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(физкультурные группы)</a:t>
            </a: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7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ook Antiqua" panose="02040602050305030304" pitchFamily="18" charset="0"/>
              </a:rPr>
              <a:t>Технология личностно-ориентированного обучения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97071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Цель такого обучения состоит в создании системы психолого-педагогических условий, позволяющих в едином классном коллективе работать с ориентацией не на «усредненного» ученика, а с каждым в отдельности, с учетом индивидуальных познавательных возможностей, потребностей и интересов.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использование адаптированной таблицы нормативов;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деление детей на медицинские группы;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индивидуальный подход по видам программы;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индивидуальная работа для временно освобожденных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0669"/>
            <a:ext cx="5897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Book Antiqua" panose="02040602050305030304" pitchFamily="18" charset="0"/>
              </a:rPr>
              <a:t>Понятие «технология»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60703"/>
            <a:ext cx="8568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Образовательная технология</a:t>
            </a:r>
            <a:r>
              <a:rPr lang="ru-RU" dirty="0" smtClean="0">
                <a:solidFill>
                  <a:schemeClr val="tx1"/>
                </a:solidFill>
              </a:rPr>
              <a:t>-система деятельности педагога и учащегося, основанная на определенной идее, принципах организации и взаимосвязи целей, содержания и методов образования.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Педагогическая технология</a:t>
            </a:r>
            <a:r>
              <a:rPr lang="ru-RU" dirty="0" smtClean="0">
                <a:solidFill>
                  <a:schemeClr val="tx1"/>
                </a:solidFill>
              </a:rPr>
              <a:t>-это продуманная во всех деталях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модель совместной педагогической деятельности по проектированию, организации и проведению учебного процесса с безусловным обеспечением комфортных условий для учащихся и учителя.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В.М. Монахов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марина\Desktop\все папки\сайт\Новая папка\DSC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5400600" cy="36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948" y="63969"/>
            <a:ext cx="8728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Book Antiqua" panose="02040602050305030304" pitchFamily="18" charset="0"/>
              </a:rPr>
              <a:t>Здоровьесберегающая</a:t>
            </a:r>
            <a:r>
              <a:rPr lang="ru-RU" sz="3200" b="1" dirty="0" smtClean="0">
                <a:latin typeface="Book Antiqua" panose="02040602050305030304" pitchFamily="18" charset="0"/>
              </a:rPr>
              <a:t> технология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«Здоровье» до того перевешивает все остальные блага, что здоровый нищий счастливее больного короля.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А. Шопенгауэр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Забота о здоровье учащихся-обязанность каждой школы, каждого учителя. Учитель может сделать для сохранения и укрепления здоровья школьника больше чем врач.</a:t>
            </a:r>
          </a:p>
          <a:p>
            <a:r>
              <a:rPr lang="ru-RU" dirty="0" smtClean="0"/>
              <a:t>Понятие «</a:t>
            </a:r>
            <a:r>
              <a:rPr lang="ru-RU" b="1" dirty="0" err="1" smtClean="0"/>
              <a:t>здоровьесберегающая</a:t>
            </a:r>
            <a:r>
              <a:rPr lang="ru-RU" b="1" dirty="0" smtClean="0"/>
              <a:t> технология</a:t>
            </a:r>
            <a:r>
              <a:rPr lang="ru-RU" dirty="0" smtClean="0"/>
              <a:t>» относится к качественной характеристике любой образовательной технологии, показывающей насколько решается задача сохранения здоровья учителя и учеников. Специалисты предлагают несколько подходов к классификации </a:t>
            </a:r>
            <a:r>
              <a:rPr lang="ru-RU" i="1" dirty="0" err="1" smtClean="0"/>
              <a:t>здоровьесберегающих</a:t>
            </a:r>
            <a:r>
              <a:rPr lang="ru-RU" i="1" dirty="0" smtClean="0"/>
              <a:t> технологий</a:t>
            </a:r>
            <a:r>
              <a:rPr lang="ru-RU" dirty="0" smtClean="0"/>
              <a:t>. Наиболее проработанной и используемой в образовательных учреждениях является классификация, предложенная Н. К. Смирновым.</a:t>
            </a:r>
            <a:endParaRPr lang="ru-RU" i="1" dirty="0" smtClean="0"/>
          </a:p>
          <a:p>
            <a:pPr algn="just"/>
            <a:r>
              <a:rPr lang="ru-RU" dirty="0" smtClean="0"/>
              <a:t>Среди </a:t>
            </a:r>
            <a:r>
              <a:rPr lang="ru-RU" i="1" dirty="0" err="1" smtClean="0"/>
              <a:t>здоровьесберегающих</a:t>
            </a:r>
            <a:r>
              <a:rPr lang="ru-RU" i="1" dirty="0" smtClean="0"/>
              <a:t> технологий, </a:t>
            </a:r>
            <a:r>
              <a:rPr lang="ru-RU" dirty="0" smtClean="0"/>
              <a:t>применяемых в системе образования он выделяет несколько групп, в которых используется разный подход к охране здоровья, а соответственно, и разные методы и формы работы: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51267" y="2311778"/>
            <a:ext cx="4536000" cy="24840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Здоровье-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сберегающие технологии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94008" y="260648"/>
            <a:ext cx="2700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</a:t>
            </a:r>
            <a:r>
              <a:rPr lang="ru-RU" sz="2000" dirty="0" smtClean="0"/>
              <a:t>ехнологии обеспечения безопасности жизнедеятельности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76739" y="4911244"/>
            <a:ext cx="2592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медико-гигиенические технологии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1196832"/>
            <a:ext cx="2736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здоровьесберегающие</a:t>
            </a:r>
            <a:r>
              <a:rPr lang="ru-RU" dirty="0" smtClean="0"/>
              <a:t> образовательные технологии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211192"/>
            <a:ext cx="2736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экологические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образовательные технологии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5267" y="4911244"/>
            <a:ext cx="2592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физкультурно-оздоровительные технологии</a:t>
            </a:r>
            <a:endParaRPr lang="ru-RU" dirty="0"/>
          </a:p>
        </p:txBody>
      </p:sp>
      <p:sp>
        <p:nvSpPr>
          <p:cNvPr id="19" name="Стрелка влево 18"/>
          <p:cNvSpPr/>
          <p:nvPr/>
        </p:nvSpPr>
        <p:spPr>
          <a:xfrm rot="2883538">
            <a:off x="2268363" y="2690754"/>
            <a:ext cx="39494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8598262">
            <a:off x="2875871" y="4458193"/>
            <a:ext cx="39494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8009017">
            <a:off x="6631690" y="2712746"/>
            <a:ext cx="39494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5400000">
            <a:off x="4446535" y="1898281"/>
            <a:ext cx="39494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3816565">
            <a:off x="5995621" y="4428425"/>
            <a:ext cx="39494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МЕДИКО-ГИГИЕНИЧЕСКИЕ ТЕХНОЛОГИИ.</a:t>
            </a:r>
          </a:p>
          <a:p>
            <a:pPr algn="just"/>
            <a:r>
              <a:rPr lang="ru-RU" dirty="0" smtClean="0"/>
              <a:t>К </a:t>
            </a:r>
            <a:r>
              <a:rPr lang="ru-RU" dirty="0"/>
              <a:t>медико-гигиеническим технологиям относятся контроль и помощь в обеспечении надлежащих гигиенических условий в соответствии с регламентациями СанПиНов.</a:t>
            </a:r>
            <a:endParaRPr lang="ru-RU" b="1" dirty="0"/>
          </a:p>
          <a:p>
            <a:pPr algn="ctr"/>
            <a:r>
              <a:rPr lang="ru-RU" b="1" dirty="0" smtClean="0"/>
              <a:t>ФИЗКУЛЬТУРНО-ОЗДОРОВИТЕЛЬНЫЕ ТЕХНОЛОГИИ.</a:t>
            </a:r>
          </a:p>
          <a:p>
            <a:pPr algn="just"/>
            <a:r>
              <a:rPr lang="ru-RU" dirty="0" smtClean="0"/>
              <a:t>Физкультурно-оздоровительные технологии направлены на физическое развитие занимающихся: закаливание, тренировку силы, выносливости, быстроты, гибкости и других качеств. В основном данные технологии реализуются на уроках физкультуры и в работе спортивных секций.</a:t>
            </a:r>
          </a:p>
          <a:p>
            <a:pPr algn="ctr"/>
            <a:endParaRPr lang="ru-RU" b="1" dirty="0" smtClean="0"/>
          </a:p>
        </p:txBody>
      </p:sp>
      <p:pic>
        <p:nvPicPr>
          <p:cNvPr id="7" name="Picture 2" descr="C:\Users\марина\Desktop\1010764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5"/>
            <a:ext cx="6048672" cy="38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ЭКОЛОГИЧЕСКИЕ ЗДОРОВЬЕСБЕРЕГАЮЩИЕ ТЕХНОЛОГИИ. </a:t>
            </a:r>
          </a:p>
          <a:p>
            <a:pPr algn="just"/>
            <a:r>
              <a:rPr lang="ru-RU" dirty="0" smtClean="0"/>
              <a:t>Экологические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 помогают воспитывать у школьников любовь к природе, стремление заботиться о ней, приобщение учащихся к исследовательской деятельности в сфере экологии и т.п., все это обладает мощным педагогическим воздействием, формирующим личность, укрепляющим духовно-нравственное здоровье учащихся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ТЕХНОЛОГИИ ОБЕСПЕЧЕНИЯ БЕЗОПАСНОСТИ ЖИЗНЕДЕЯТЕЛЬНОСТИ. </a:t>
            </a:r>
          </a:p>
          <a:p>
            <a:pPr algn="just"/>
            <a:r>
              <a:rPr lang="ru-RU" dirty="0" smtClean="0"/>
              <a:t>Технологии обеспечения безопасности жизнедеятельности реализуют специалисты по охране труда, защите в чрезвычайных ситуациях, архитекторы, строители, представители коммунальной службы и т.д. Поскольку сохранение здоровья рассматривается при этом как частный случай главной задачи – сохранения,</a:t>
            </a:r>
          </a:p>
          <a:p>
            <a:pPr algn="just"/>
            <a:r>
              <a:rPr lang="ru-RU" dirty="0" smtClean="0"/>
              <a:t>требования и рекомендации этих </a:t>
            </a:r>
          </a:p>
          <a:p>
            <a:pPr algn="just"/>
            <a:r>
              <a:rPr lang="ru-RU" dirty="0" smtClean="0"/>
              <a:t>Специалистов подлежат обязательному </a:t>
            </a:r>
          </a:p>
          <a:p>
            <a:pPr algn="just"/>
            <a:r>
              <a:rPr lang="ru-RU" dirty="0" smtClean="0"/>
              <a:t>учету и интеграции в общую систему</a:t>
            </a:r>
          </a:p>
          <a:p>
            <a:pPr algn="just"/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технологий. </a:t>
            </a:r>
          </a:p>
          <a:p>
            <a:pPr algn="just"/>
            <a:r>
              <a:rPr lang="ru-RU" dirty="0" smtClean="0"/>
              <a:t>Грамотность учащихся по этим </a:t>
            </a:r>
          </a:p>
          <a:p>
            <a:pPr algn="just"/>
            <a:r>
              <a:rPr lang="ru-RU" dirty="0" smtClean="0"/>
              <a:t>вопросам обеспечивается изучением </a:t>
            </a:r>
          </a:p>
          <a:p>
            <a:pPr algn="just"/>
            <a:r>
              <a:rPr lang="ru-RU" dirty="0" smtClean="0"/>
              <a:t>курса ОБЖ, педагогов – курсов БЖД, </a:t>
            </a:r>
          </a:p>
          <a:p>
            <a:pPr algn="just"/>
            <a:r>
              <a:rPr lang="ru-RU" dirty="0" smtClean="0"/>
              <a:t>а за обеспечение безопасных </a:t>
            </a:r>
          </a:p>
          <a:p>
            <a:pPr algn="just"/>
            <a:r>
              <a:rPr lang="ru-RU" dirty="0" smtClean="0"/>
              <a:t>условий пребывания в школе отвечает </a:t>
            </a:r>
          </a:p>
          <a:p>
            <a:pPr algn="just"/>
            <a:r>
              <a:rPr lang="ru-RU" dirty="0" smtClean="0"/>
              <a:t>директор.</a:t>
            </a:r>
          </a:p>
          <a:p>
            <a:endParaRPr lang="ru-RU" dirty="0"/>
          </a:p>
        </p:txBody>
      </p:sp>
      <p:pic>
        <p:nvPicPr>
          <p:cNvPr id="5122" name="Picture 2" descr="C:\Users\марина\Desktop\ot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10" y="3354842"/>
            <a:ext cx="447675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399601" y="4018781"/>
            <a:ext cx="4464000" cy="151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Здоровьесберегающие образовательные технологии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841" y="3022552"/>
            <a:ext cx="306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организационно-педагогические технологии (ОПТ)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31005" y="5576204"/>
            <a:ext cx="306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психолого-педагогические технологии (ППТ)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2274" y="1820422"/>
            <a:ext cx="3384000" cy="104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социально адаптирующие и личностно-развивающие технологии (САЛРТ)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8596" y="5589240"/>
            <a:ext cx="305996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лечебно-оздоровительные технологии (ЛОТ)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3894" y="3003020"/>
            <a:ext cx="3060000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психолого-педагогические технологии (ППТ)</a:t>
            </a:r>
            <a:endParaRPr lang="ru-RU" dirty="0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668081" y="4740999"/>
            <a:ext cx="731520" cy="8153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6958134" y="4713581"/>
            <a:ext cx="731520" cy="81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10800000">
            <a:off x="1668081" y="3935548"/>
            <a:ext cx="731520" cy="8054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16200000">
            <a:off x="6939115" y="3941571"/>
            <a:ext cx="768838" cy="730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 rot="5400000">
            <a:off x="4200755" y="3400647"/>
            <a:ext cx="958136" cy="278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116632"/>
            <a:ext cx="8928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ЗДОРОВЬЕ СБЕРЕГАЮЩИЕ ОБРАЗОВАТЕЛЬНЫЕ ТЕХНОЛОГИИ.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Здоровьесберегающие образовательные технологии следует признать наиболее значимыми из всех перечисленных по степени влияния на здоровье учащихся. Главный их отличительный признак – не место, где они реализуются, а использование психолого-педагогических приемов, методов, технологий, подходов к решению возникающих проблем.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66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b="1" i="1" dirty="0"/>
              <a:t>организационно-педагогические технологии (ОПТ)</a:t>
            </a:r>
            <a:r>
              <a:rPr lang="ru-RU" dirty="0"/>
              <a:t>, </a:t>
            </a:r>
            <a:r>
              <a:rPr lang="ru-RU" sz="1600" dirty="0"/>
              <a:t>определяющие структуру образовательного процесса, частично регламентированную в СанПиНах, способствующих предотвращению состояния переутомления, гиподинамии и других </a:t>
            </a:r>
            <a:r>
              <a:rPr lang="ru-RU" sz="1600" dirty="0" err="1"/>
              <a:t>дезаптационных</a:t>
            </a:r>
            <a:r>
              <a:rPr lang="ru-RU" sz="1600" dirty="0"/>
              <a:t> состояний;</a:t>
            </a:r>
          </a:p>
          <a:p>
            <a:r>
              <a:rPr lang="ru-RU" dirty="0"/>
              <a:t>- </a:t>
            </a:r>
            <a:r>
              <a:rPr lang="ru-RU" b="1" i="1" dirty="0"/>
              <a:t>психолого-педагогические технологии (ППТ)</a:t>
            </a:r>
            <a:r>
              <a:rPr lang="ru-RU" dirty="0"/>
              <a:t>, </a:t>
            </a:r>
            <a:r>
              <a:rPr lang="ru-RU" sz="1600" dirty="0"/>
              <a:t>связанные с непосредственной работой педагога, воздействием, которое он оказывает на воспитанников. Сюда же относится и психолого-педагогическое сопровождение всех элементов образовательного процесса;</a:t>
            </a:r>
          </a:p>
          <a:p>
            <a:r>
              <a:rPr lang="ru-RU" dirty="0"/>
              <a:t>- </a:t>
            </a:r>
            <a:r>
              <a:rPr lang="ru-RU" b="1" i="1" dirty="0"/>
              <a:t>учебно-воспитательные технологии (УВТ)</a:t>
            </a:r>
            <a:r>
              <a:rPr lang="ru-RU" dirty="0"/>
              <a:t>, </a:t>
            </a:r>
            <a:r>
              <a:rPr lang="ru-RU" sz="1600" dirty="0"/>
              <a:t>которые включают программы по обучению грамотной заботе о своем здоровье и формированию культуры здоровья учащихся, мотивации их к ведению здорового образа жизни</a:t>
            </a:r>
            <a:r>
              <a:rPr lang="ru-RU" sz="1600" dirty="0" smtClean="0"/>
              <a:t>, предупреждению </a:t>
            </a:r>
            <a:r>
              <a:rPr lang="ru-RU" sz="1600" dirty="0"/>
              <a:t>вредных привычек.</a:t>
            </a:r>
          </a:p>
          <a:p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b="1" i="1" dirty="0"/>
              <a:t>лечебно-оздоровительные технологии (ЛОТ)</a:t>
            </a:r>
            <a:r>
              <a:rPr lang="ru-RU" dirty="0"/>
              <a:t> </a:t>
            </a:r>
            <a:r>
              <a:rPr lang="ru-RU" sz="1600" dirty="0"/>
              <a:t>составляют самостоятельные медико-педагогические области знаний: лечебную педагогику и лечебную физкультуру, воздействие которых обеспечивает восстановление физического здоровья детей</a:t>
            </a:r>
            <a:r>
              <a:rPr lang="ru-RU" sz="1600" dirty="0" smtClean="0"/>
              <a:t>.</a:t>
            </a:r>
          </a:p>
          <a:p>
            <a:r>
              <a:rPr lang="ru-RU" i="1" dirty="0" smtClean="0"/>
              <a:t>- </a:t>
            </a:r>
            <a:r>
              <a:rPr lang="ru-RU" b="1" i="1" dirty="0" smtClean="0"/>
              <a:t>социально адаптирующие и личностно - развивающие технологии (САЛРТ)</a:t>
            </a:r>
            <a:r>
              <a:rPr lang="ru-RU" dirty="0" smtClean="0"/>
              <a:t> </a:t>
            </a:r>
            <a:r>
              <a:rPr lang="ru-RU" sz="1600" dirty="0" smtClean="0"/>
              <a:t>включают технологии, обеспечивающие формирование и укрепление психологического здоровья учащихся, повышение ресурсов психологической адаптации личности. Сюда относятся разнообразные социально - психологические тренинги, программы социальной и семейной педагогики, к участию в которых целесообразно привлекать не только школьников, но и их родителей, а также педагогов;</a:t>
            </a:r>
          </a:p>
          <a:p>
            <a:r>
              <a:rPr lang="ru-RU" b="1" i="1" dirty="0" smtClean="0"/>
              <a:t> - </a:t>
            </a:r>
            <a:r>
              <a:rPr lang="ru-RU" b="1" i="1" dirty="0" err="1" smtClean="0"/>
              <a:t>лечебно</a:t>
            </a:r>
            <a:r>
              <a:rPr lang="ru-RU" b="1" i="1" dirty="0" smtClean="0"/>
              <a:t> - оздоровительные технологии (ЛОТ)</a:t>
            </a:r>
            <a:r>
              <a:rPr lang="ru-RU" dirty="0" smtClean="0"/>
              <a:t> </a:t>
            </a:r>
            <a:r>
              <a:rPr lang="ru-RU" sz="1600" dirty="0" smtClean="0"/>
              <a:t>составляют самостоятельные </a:t>
            </a:r>
            <a:r>
              <a:rPr lang="ru-RU" sz="1600" dirty="0" err="1" smtClean="0"/>
              <a:t>медико</a:t>
            </a:r>
            <a:r>
              <a:rPr lang="ru-RU" sz="1600" dirty="0" smtClean="0"/>
              <a:t> - педагогические области знаний: лечебную педагогику и лечебную физкультуру, воздействие которых обеспечивает восстановление физического здоровья 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4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марина\Desktop\236551ee254d9648eae3d50e3d127653_burn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334864"/>
            <a:ext cx="44026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ook Antiqua" panose="02040602050305030304" pitchFamily="18" charset="0"/>
              </a:rPr>
              <a:t>Информационно-коммуникационные технологии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1580" y="1265858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использование Интернет-ресурсов;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планирование;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поиск и хранение информации;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контроль и управление занятиями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физической культурой;</a:t>
            </a:r>
          </a:p>
          <a:p>
            <a:r>
              <a:rPr lang="ru-RU" dirty="0" smtClean="0"/>
              <a:t>5.    </a:t>
            </a:r>
            <a:r>
              <a:rPr lang="ru-RU" dirty="0" smtClean="0">
                <a:solidFill>
                  <a:schemeClr val="tx1"/>
                </a:solidFill>
              </a:rPr>
              <a:t>создание презентаций и видеороликов;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6.    тестирование;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7.    электронные образовательные </a:t>
            </a:r>
          </a:p>
          <a:p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smtClean="0">
                <a:solidFill>
                  <a:schemeClr val="tx1"/>
                </a:solidFill>
              </a:rPr>
              <a:t>ресурсы</a:t>
            </a:r>
          </a:p>
          <a:p>
            <a:r>
              <a:rPr lang="ru-RU" dirty="0" smtClean="0"/>
              <a:t>8.    дистанционное обучение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C:\Users\марина\Desktop\2.2_bur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004">
            <a:off x="6501788" y="2599571"/>
            <a:ext cx="1269913" cy="14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490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27</cp:revision>
  <dcterms:created xsi:type="dcterms:W3CDTF">2016-07-03T13:57:34Z</dcterms:created>
  <dcterms:modified xsi:type="dcterms:W3CDTF">2016-07-03T20:37:29Z</dcterms:modified>
</cp:coreProperties>
</file>